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62" r:id="rId5"/>
    <p:sldId id="264" r:id="rId6"/>
    <p:sldId id="257" r:id="rId7"/>
    <p:sldId id="294" r:id="rId8"/>
    <p:sldId id="266" r:id="rId9"/>
    <p:sldId id="267" r:id="rId10"/>
    <p:sldId id="297" r:id="rId11"/>
    <p:sldId id="268" r:id="rId12"/>
    <p:sldId id="279" r:id="rId13"/>
    <p:sldId id="281" r:id="rId14"/>
    <p:sldId id="280" r:id="rId15"/>
    <p:sldId id="275" r:id="rId16"/>
    <p:sldId id="276" r:id="rId17"/>
    <p:sldId id="277" r:id="rId18"/>
    <p:sldId id="278" r:id="rId19"/>
    <p:sldId id="258" r:id="rId20"/>
    <p:sldId id="295" r:id="rId21"/>
    <p:sldId id="260" r:id="rId22"/>
    <p:sldId id="296" r:id="rId23"/>
    <p:sldId id="299" r:id="rId24"/>
    <p:sldId id="298" r:id="rId25"/>
    <p:sldId id="300" r:id="rId26"/>
    <p:sldId id="269" r:id="rId27"/>
    <p:sldId id="288" r:id="rId28"/>
    <p:sldId id="287" r:id="rId29"/>
    <p:sldId id="286" r:id="rId30"/>
    <p:sldId id="285" r:id="rId31"/>
    <p:sldId id="284" r:id="rId32"/>
    <p:sldId id="283" r:id="rId33"/>
    <p:sldId id="282" r:id="rId34"/>
    <p:sldId id="270" r:id="rId35"/>
    <p:sldId id="293" r:id="rId36"/>
    <p:sldId id="292" r:id="rId37"/>
    <p:sldId id="291" r:id="rId38"/>
    <p:sldId id="290" r:id="rId39"/>
    <p:sldId id="289" r:id="rId40"/>
    <p:sldId id="271" r:id="rId41"/>
    <p:sldId id="272" r:id="rId42"/>
    <p:sldId id="273" r:id="rId43"/>
    <p:sldId id="27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3" autoAdjust="0"/>
    <p:restoredTop sz="94660"/>
  </p:normalViewPr>
  <p:slideViewPr>
    <p:cSldViewPr snapToGrid="0">
      <p:cViewPr varScale="1">
        <p:scale>
          <a:sx n="91" d="100"/>
          <a:sy n="91" d="100"/>
        </p:scale>
        <p:origin x="51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microsoft.com/office/2007/relationships/hdphoto" Target="../media/image4.wdp"/><Relationship Id="rId12" Type="http://schemas.openxmlformats.org/officeDocument/2006/relationships/image" Target="../media/image5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1EB53B6-B3F0-49F3-8ED9-FE43A149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AB09FDE-8024-4BAC-85ED-D95CB02646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9600" dirty="0">
                <a:latin typeface="Arial" panose="020B0704020202020204" pitchFamily="34" charset="0"/>
              </a:rPr>
              <a:t>   卷积演示系统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50364" y="4468031"/>
            <a:ext cx="7891272" cy="1069848"/>
          </a:xfrm>
        </p:spPr>
        <p:txBody>
          <a:bodyPr/>
          <a:lstStyle/>
          <a:p>
            <a:r>
              <a:rPr lang="zh-CN" altLang="en-US" dirty="0"/>
              <a:t>杨跃浙 </a:t>
            </a:r>
            <a:r>
              <a:rPr lang="en-US" altLang="zh-CN" dirty="0"/>
              <a:t>WA2214014</a:t>
            </a:r>
            <a:endParaRPr lang="en-US" altLang="zh-CN" dirty="0"/>
          </a:p>
          <a:p>
            <a:r>
              <a:rPr lang="zh-CN" altLang="en-US" dirty="0"/>
              <a:t>杨昀川 </a:t>
            </a:r>
            <a:r>
              <a:rPr lang="en-US" altLang="zh-CN" dirty="0"/>
              <a:t>WA2214022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8560" y="6033977"/>
            <a:ext cx="6633440" cy="562888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输入值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53" y="176645"/>
            <a:ext cx="7232728" cy="574097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6152" y="2500469"/>
            <a:ext cx="10058400" cy="160934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38" y="240146"/>
            <a:ext cx="7931635" cy="629573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72" y="307686"/>
            <a:ext cx="7689455" cy="610350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36" y="374650"/>
            <a:ext cx="7696000" cy="61087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09" y="266123"/>
            <a:ext cx="7794182" cy="618663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91" y="385041"/>
            <a:ext cx="7669818" cy="608791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00" y="307686"/>
            <a:ext cx="7767999" cy="616584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91" y="299316"/>
            <a:ext cx="7885818" cy="625936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圆周卷积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7" y="1914939"/>
            <a:ext cx="10611943" cy="468464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圆周卷积的时域过程 设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x(n)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h(n)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为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点有限长序列，其圆周卷积定义为：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圆周卷积计算过程包括以下步骤：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补零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将序列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x1(n)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x2(n)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补零至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点长度。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周期延拓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x2(m)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进行周期延拓，得到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x2((m))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圆周翻褶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将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x2((m))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进行翻转，得到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x2((−m))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圆周移位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将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x2((−m))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按照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进行圆周平移，得到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x2((n − m))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R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(m)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相乘相加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x1(m)x2((n − m))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R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(m)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并对所有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m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求和。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559" y="2303555"/>
            <a:ext cx="5124518" cy="9201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2397" y="-999352"/>
            <a:ext cx="6587205" cy="8856704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2648" y="2624328"/>
            <a:ext cx="10058400" cy="1609344"/>
          </a:xfrm>
        </p:spPr>
        <p:txBody>
          <a:bodyPr/>
          <a:lstStyle/>
          <a:p>
            <a:r>
              <a:rPr lang="zh-CN" altLang="en-US" dirty="0"/>
              <a:t>设计思路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圆周卷积的频域过程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圆周卷积在频域中也有相应的计算方法。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通过离散傅里叶变换（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DFT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）将时域卷积转换为频域 乘积：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DF T[x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(n)] = X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(k), DF T[x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(n)] = X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(k)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卷积的频域乘积为：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Y (k) = X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(k) · X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(k)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通过逆傅里叶变换得到时域卷积结果：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543" y="4541600"/>
            <a:ext cx="9459686" cy="11536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圆周卷积与线性卷积关系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2322576"/>
            <a:ext cx="10058400" cy="4050792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  当圆周卷积长度 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L &gt; = N + M − 1 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时 ，没有混叠，圆周卷积的前 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N + M − 1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个值为有效值，且与线性卷积相同，其余为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当圆周卷积长度 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L &lt; N + M − 1 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时 ，产生混叠，圆周卷积的前 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( N + M − 1 ) − L 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个值有混叠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4" y="748837"/>
            <a:ext cx="6118648" cy="610916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78" y="690103"/>
            <a:ext cx="6414714" cy="6226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8" y="124"/>
            <a:ext cx="4240891" cy="7170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1" y="484632"/>
            <a:ext cx="6327009" cy="6037294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79" y="261228"/>
            <a:ext cx="5611707" cy="57603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55" y="727527"/>
            <a:ext cx="7613231" cy="5322525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71" y="309857"/>
            <a:ext cx="7859258" cy="623828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96" y="198580"/>
            <a:ext cx="7970909" cy="632690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36" y="304511"/>
            <a:ext cx="7872727" cy="624897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54" y="172604"/>
            <a:ext cx="8069091" cy="6404841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08" y="146627"/>
            <a:ext cx="8158184" cy="647555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zh-CN" altLang="en-US" dirty="0"/>
              <a:t>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线性卷积 在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MATLAB 4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中，可以使用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conv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函数来实现线性卷积。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y = conv(x, h)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圆周卷积 在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MATLAB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中，可以使用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cconv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函数来实现圆周卷积，代码如下：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y =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cconv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(x, h, N)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或通过快速傅里叶变换（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FFT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）来实现高效计算：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y =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ifft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fft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(x, N) .*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fft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(h, N)) 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58" y="236583"/>
            <a:ext cx="8043884" cy="638483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82" y="240146"/>
            <a:ext cx="7931636" cy="629573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81" y="166831"/>
            <a:ext cx="8219637" cy="652433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42" y="259442"/>
            <a:ext cx="7805715" cy="619578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57" y="226786"/>
            <a:ext cx="7922285" cy="628831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66" y="226786"/>
            <a:ext cx="7964468" cy="632179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85" y="249464"/>
            <a:ext cx="8011429" cy="635907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14" y="214085"/>
            <a:ext cx="8100572" cy="642982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57" y="227693"/>
            <a:ext cx="8066285" cy="640261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8"/>
          <a:stretch>
            <a:fillRect/>
          </a:stretch>
        </p:blipFill>
        <p:spPr>
          <a:xfrm>
            <a:off x="-48224" y="0"/>
            <a:ext cx="12579660" cy="667575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378226"/>
            <a:ext cx="10058400" cy="479397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MATLAB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conv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函数直接计算两个信号的线性卷积。 开发函数验证卷积的性质，如交换律和结合律。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圆周卷积的实现：实现时域的圆周卷积计算，使用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MATLAB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cconv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函数。实现频域的圆周卷积计算，通过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FFT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IFFT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来演示卷积的频域等价性。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GUI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设计：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设计一个简洁的用户界面，包括输入框、计算按钮和图形显示区域。界面应允许用户选择卷积类型（线性或圆周），并输入自定义的信号参数。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结果分析：在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GUI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中展示卷积结果的图形，包括原始信号和卷积后的信号。提供选项比较线性卷积和圆周卷积的结果，以及在不同参数下的表现。 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2"/>
          <a:stretch>
            <a:fillRect/>
          </a:stretch>
        </p:blipFill>
        <p:spPr>
          <a:xfrm>
            <a:off x="129485" y="193685"/>
            <a:ext cx="12266102" cy="628504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4" y="0"/>
            <a:ext cx="7657109" cy="6823031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362" y="2624328"/>
            <a:ext cx="10058400" cy="1609344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线性卷积 设两个序列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x(n)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h(n)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，其线性卷积定义为：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线性卷积计算过程可以分为以下几步：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翻褶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将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h(m)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进行时间翻转，得到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h(−m)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移位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将翻转后的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h(−m)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进行平移，得到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h(n − m)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相乘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对每个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m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，计算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x(m) · h(n − m)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相加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对所有的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m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求和，得到卷积结果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y(n)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9736" y="2593413"/>
            <a:ext cx="4320122" cy="8823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79" y="0"/>
            <a:ext cx="9375841" cy="6842119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82" y="125065"/>
            <a:ext cx="7415645" cy="660787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97" y="334060"/>
            <a:ext cx="12699193" cy="5574621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3" y="912803"/>
            <a:ext cx="4911562" cy="5643832"/>
          </a:xfr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08" y="4995735"/>
            <a:ext cx="4260955" cy="16405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2" y="-260"/>
            <a:ext cx="6007100" cy="990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97" y="161624"/>
            <a:ext cx="4686316" cy="483397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木材纹理">
  <a:themeElements>
    <a:clrScheme name="木材纹理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材纹理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材纹理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WPS Writer</Application>
  <PresentationFormat>宽屏</PresentationFormat>
  <Paragraphs>62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2" baseType="lpstr">
      <vt:lpstr>Arial</vt:lpstr>
      <vt:lpstr>宋体</vt:lpstr>
      <vt:lpstr>Wingdings</vt:lpstr>
      <vt:lpstr>华文楷体</vt:lpstr>
      <vt:lpstr>华文中宋</vt:lpstr>
      <vt:lpstr>汉仪书宋二KW</vt:lpstr>
      <vt:lpstr>方正姚体</vt:lpstr>
      <vt:lpstr>宋体-简</vt:lpstr>
      <vt:lpstr>Rockwell Condensed</vt:lpstr>
      <vt:lpstr>苹方-简</vt:lpstr>
      <vt:lpstr>Rockwell</vt:lpstr>
      <vt:lpstr>微软雅黑</vt:lpstr>
      <vt:lpstr>汉仪旗黑</vt:lpstr>
      <vt:lpstr>宋体</vt:lpstr>
      <vt:lpstr>Arial Unicode MS</vt:lpstr>
      <vt:lpstr>Calibri</vt:lpstr>
      <vt:lpstr>Helvetica Neue</vt:lpstr>
      <vt:lpstr>楷体</vt:lpstr>
      <vt:lpstr>汉仪楷体KW</vt:lpstr>
      <vt:lpstr>木材纹理</vt:lpstr>
      <vt:lpstr>   卷积演示系统</vt:lpstr>
      <vt:lpstr>设计思路</vt:lpstr>
      <vt:lpstr>Matlab 实现</vt:lpstr>
      <vt:lpstr>PowerPoint 演示文稿</vt:lpstr>
      <vt:lpstr>线性卷积</vt:lpstr>
      <vt:lpstr>PowerPoint 演示文稿</vt:lpstr>
      <vt:lpstr>PowerPoint 演示文稿</vt:lpstr>
      <vt:lpstr>PowerPoint 演示文稿</vt:lpstr>
      <vt:lpstr>PowerPoint 演示文稿</vt:lpstr>
      <vt:lpstr>输入值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圆周卷积</vt:lpstr>
      <vt:lpstr>PowerPoint 演示文稿</vt:lpstr>
      <vt:lpstr>圆周卷积的频域过程</vt:lpstr>
      <vt:lpstr>圆周卷积与线性卷积关系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Gale Speed</dc:creator>
  <cp:lastModifiedBy>suzie</cp:lastModifiedBy>
  <cp:revision>26</cp:revision>
  <dcterms:created xsi:type="dcterms:W3CDTF">2024-11-14T12:43:58Z</dcterms:created>
  <dcterms:modified xsi:type="dcterms:W3CDTF">2024-11-14T12:43:58Z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57967D9935E6876D8DF03567C0E72F17_42</vt:lpwstr>
  </property>
  <property fmtid="{D5CDD505-2E9C-101B-9397-08002B2CF9AE}" pid="3" name="KSOProductBuildVer">
    <vt:lpwstr>1033-6.11.0.8885</vt:lpwstr>
  </property>
</Properties>
</file>